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73" r:id="rId3"/>
    <p:sldId id="274" r:id="rId4"/>
    <p:sldId id="275" r:id="rId5"/>
    <p:sldId id="293" r:id="rId6"/>
    <p:sldId id="279" r:id="rId7"/>
    <p:sldId id="281" r:id="rId8"/>
    <p:sldId id="288" r:id="rId9"/>
    <p:sldId id="287" r:id="rId10"/>
    <p:sldId id="283" r:id="rId11"/>
    <p:sldId id="289" r:id="rId12"/>
    <p:sldId id="290" r:id="rId13"/>
    <p:sldId id="282" r:id="rId14"/>
    <p:sldId id="294" r:id="rId15"/>
    <p:sldId id="292" r:id="rId16"/>
    <p:sldId id="295" r:id="rId17"/>
    <p:sldId id="296" r:id="rId18"/>
    <p:sldId id="27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93"/>
            <p14:sldId id="279"/>
            <p14:sldId id="281"/>
            <p14:sldId id="288"/>
            <p14:sldId id="287"/>
            <p14:sldId id="283"/>
            <p14:sldId id="289"/>
            <p14:sldId id="290"/>
            <p14:sldId id="282"/>
            <p14:sldId id="294"/>
            <p14:sldId id="292"/>
            <p14:sldId id="295"/>
            <p14:sldId id="29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73308" autoAdjust="0"/>
  </p:normalViewPr>
  <p:slideViewPr>
    <p:cSldViewPr snapToGrid="0">
      <p:cViewPr varScale="1">
        <p:scale>
          <a:sx n="64" d="100"/>
          <a:sy n="64" d="100"/>
        </p:scale>
        <p:origin x="1771" y="67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3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68406-F15C-4303-97CE-0E3EE5988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2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4-States</a:t>
            </a:r>
            <a:br>
              <a:rPr lang="en-US" sz="3200" dirty="0" smtClean="0"/>
            </a:br>
            <a:r>
              <a:rPr lang="en-US" sz="3200" dirty="0" smtClean="0"/>
              <a:t>Technical Workshop</a:t>
            </a:r>
            <a:endParaRPr lang="en-US" sz="3200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1874" y="1652491"/>
            <a:ext cx="4490748" cy="1067092"/>
          </a:xfrm>
        </p:spPr>
        <p:txBody>
          <a:bodyPr/>
          <a:lstStyle/>
          <a:p>
            <a:pPr algn="ctr"/>
            <a:r>
              <a:rPr lang="en-US" sz="2800" dirty="0" smtClean="0"/>
              <a:t>CEQ Regulations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43970" y="3341358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4-States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43970" y="3744476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Scott Tener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843970" y="4147594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December 2020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NEPA Procedures and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333954"/>
            <a:ext cx="8050213" cy="4740275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D3ABA1-EA94-43C0-B992-7CBCC31144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 Medium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 Neue Medium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290" y="1159783"/>
            <a:ext cx="819551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/>
              <a:t>Disclosure Statement</a:t>
            </a:r>
          </a:p>
          <a:p>
            <a:pPr marL="800100" lvl="1" indent="-342900">
              <a:buFont typeface="Arial" panose="020B0604020202020204" pitchFamily="34" charset="0"/>
              <a:buChar char="─"/>
            </a:pPr>
            <a:r>
              <a:rPr lang="en-US" dirty="0"/>
              <a:t>Contractors or applicants preparing EAs or EISs must submit a disclosure statement that </a:t>
            </a:r>
            <a:r>
              <a:rPr lang="en-US" b="1" dirty="0"/>
              <a:t>specifies any financial or other interest in the outcome of the action</a:t>
            </a:r>
            <a:r>
              <a:rPr lang="en-US" dirty="0"/>
              <a:t>. This was a previous requirement for EISs that has been expanded to EAs.</a:t>
            </a:r>
            <a:endParaRPr lang="en-US" sz="2800" b="1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Schedule</a:t>
            </a:r>
          </a:p>
          <a:p>
            <a:pPr marL="914400" lvl="1" indent="-457200">
              <a:buFont typeface="Arial" panose="020B0604020202020204" pitchFamily="34" charset="0"/>
              <a:buChar char="─"/>
            </a:pPr>
            <a:r>
              <a:rPr lang="en-US" dirty="0" smtClean="0"/>
              <a:t>To maintain the </a:t>
            </a:r>
            <a:r>
              <a:rPr lang="en-US" b="1" dirty="0" smtClean="0"/>
              <a:t>time limits</a:t>
            </a:r>
            <a:r>
              <a:rPr lang="en-US" dirty="0" smtClean="0"/>
              <a:t>, The </a:t>
            </a:r>
            <a:r>
              <a:rPr lang="en-US" dirty="0"/>
              <a:t>lead </a:t>
            </a:r>
            <a:r>
              <a:rPr lang="en-US" dirty="0" smtClean="0"/>
              <a:t>agency, </a:t>
            </a:r>
            <a:r>
              <a:rPr lang="en-US" dirty="0"/>
              <a:t>in consultation with </a:t>
            </a:r>
            <a:r>
              <a:rPr lang="en-US" dirty="0" smtClean="0"/>
              <a:t>applicant </a:t>
            </a:r>
            <a:r>
              <a:rPr lang="en-US" dirty="0"/>
              <a:t>shall develop a </a:t>
            </a:r>
            <a:r>
              <a:rPr lang="en-US" b="1" dirty="0" smtClean="0"/>
              <a:t>schedule setting </a:t>
            </a:r>
            <a:r>
              <a:rPr lang="en-US" b="1" dirty="0"/>
              <a:t>milestones for all environmental reviews and </a:t>
            </a:r>
            <a:r>
              <a:rPr lang="en-US" b="1" dirty="0" smtClean="0"/>
              <a:t>authorizations.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68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 Procedures and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69" y="2998652"/>
            <a:ext cx="5146231" cy="27402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50" y="954088"/>
            <a:ext cx="8287753" cy="4893259"/>
          </a:xfrm>
        </p:spPr>
        <p:txBody>
          <a:bodyPr/>
          <a:lstStyle/>
          <a:p>
            <a:pPr marL="457200" indent="-282575"/>
            <a:r>
              <a:rPr lang="en-US" dirty="0" smtClean="0"/>
              <a:t>Federal Infrastructure Permitting Dashboard</a:t>
            </a:r>
            <a:endParaRPr lang="en-US" dirty="0"/>
          </a:p>
          <a:p>
            <a:pPr marL="514350" lvl="1" indent="-288925"/>
            <a:r>
              <a:rPr lang="en-US" b="0" dirty="0"/>
              <a:t>OMB and CEQ created the </a:t>
            </a:r>
            <a:r>
              <a:rPr lang="en-US" b="0" dirty="0" smtClean="0"/>
              <a:t>Permitting Dashboard</a:t>
            </a:r>
          </a:p>
          <a:p>
            <a:pPr marL="514350" lvl="1" indent="-288925"/>
            <a:r>
              <a:rPr lang="en-US" dirty="0" smtClean="0"/>
              <a:t>Purpose: Public Transparency &amp; Measure Performance</a:t>
            </a:r>
            <a:endParaRPr lang="en-US" b="0" dirty="0"/>
          </a:p>
          <a:p>
            <a:pPr marL="514350" lvl="1" indent="-288925"/>
            <a:r>
              <a:rPr lang="en-US" b="0" dirty="0" smtClean="0"/>
              <a:t>Increase </a:t>
            </a:r>
            <a:r>
              <a:rPr lang="en-US" b="0" dirty="0"/>
              <a:t>focus </a:t>
            </a:r>
            <a:r>
              <a:rPr lang="en-US" b="0" dirty="0" smtClean="0"/>
              <a:t>on</a:t>
            </a:r>
          </a:p>
          <a:p>
            <a:pPr marL="514350" lvl="1" indent="-288925">
              <a:buNone/>
            </a:pPr>
            <a:r>
              <a:rPr lang="en-US" dirty="0"/>
              <a:t> </a:t>
            </a:r>
            <a:r>
              <a:rPr lang="en-US" dirty="0" smtClean="0"/>
              <a:t>   p</a:t>
            </a:r>
            <a:r>
              <a:rPr lang="en-US" b="0" dirty="0" smtClean="0"/>
              <a:t>rogress </a:t>
            </a:r>
            <a:r>
              <a:rPr lang="en-US" b="0" dirty="0"/>
              <a:t>of </a:t>
            </a:r>
            <a:r>
              <a:rPr lang="en-US" b="0" dirty="0" smtClean="0"/>
              <a:t>certain</a:t>
            </a:r>
          </a:p>
          <a:p>
            <a:pPr marL="514350" lvl="1" indent="-288925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0" dirty="0" smtClean="0"/>
              <a:t>infrastructure projects</a:t>
            </a:r>
            <a:endParaRPr lang="en-US" b="0" dirty="0"/>
          </a:p>
          <a:p>
            <a:pPr marL="514350" lvl="1" indent="-288925"/>
            <a:r>
              <a:rPr lang="en-US" b="0" dirty="0"/>
              <a:t>FAA publishes </a:t>
            </a:r>
            <a:r>
              <a:rPr lang="en-US" b="0" dirty="0" smtClean="0"/>
              <a:t>the</a:t>
            </a:r>
          </a:p>
          <a:p>
            <a:pPr marL="514350" lvl="1" indent="-288925">
              <a:buNone/>
            </a:pPr>
            <a:r>
              <a:rPr lang="en-US" b="0" dirty="0" smtClean="0"/>
              <a:t>   status </a:t>
            </a:r>
            <a:r>
              <a:rPr lang="en-US" b="0" dirty="0"/>
              <a:t>of all new </a:t>
            </a:r>
            <a:r>
              <a:rPr lang="en-US" b="0" dirty="0" smtClean="0"/>
              <a:t>airport</a:t>
            </a:r>
          </a:p>
          <a:p>
            <a:pPr marL="514350" lvl="1" indent="-288925">
              <a:buNone/>
            </a:pPr>
            <a:r>
              <a:rPr lang="en-US" b="0" dirty="0" smtClean="0"/>
              <a:t>   EISs </a:t>
            </a:r>
            <a:r>
              <a:rPr lang="en-US" b="0" dirty="0"/>
              <a:t>and EAs on </a:t>
            </a:r>
            <a:r>
              <a:rPr lang="en-US" b="0" dirty="0" smtClean="0"/>
              <a:t>this</a:t>
            </a:r>
          </a:p>
          <a:p>
            <a:pPr marL="514350" lvl="1" indent="-288925">
              <a:buNone/>
            </a:pPr>
            <a:r>
              <a:rPr lang="en-US" b="0" dirty="0" smtClean="0"/>
              <a:t>  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&amp; Characterizations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Effects or Impacts</a:t>
            </a:r>
          </a:p>
          <a:p>
            <a:pPr lvl="1"/>
            <a:r>
              <a:rPr lang="en-US" sz="2000" b="0" dirty="0" smtClean="0"/>
              <a:t>The </a:t>
            </a:r>
            <a:r>
              <a:rPr lang="en-US" sz="2000" b="0" dirty="0"/>
              <a:t>terms “cumulative”, “indirect”, and “direct” as they relate to effects have </a:t>
            </a:r>
            <a:r>
              <a:rPr lang="en-US" sz="2000" b="0" dirty="0" smtClean="0"/>
              <a:t>been removed </a:t>
            </a:r>
            <a:r>
              <a:rPr lang="en-US" sz="2000" b="0" dirty="0"/>
              <a:t>from the regulations in favor of a more general definition of “effects</a:t>
            </a:r>
            <a:r>
              <a:rPr lang="en-US" sz="2000" b="0" dirty="0" smtClean="0"/>
              <a:t>”</a:t>
            </a:r>
          </a:p>
          <a:p>
            <a:pPr lvl="1"/>
            <a:r>
              <a:rPr lang="en-US" sz="2000" dirty="0"/>
              <a:t>CEQ stresses that no particular category of effect has been </a:t>
            </a:r>
            <a:r>
              <a:rPr lang="en-US" sz="2000" dirty="0" smtClean="0"/>
              <a:t>eliminated</a:t>
            </a:r>
          </a:p>
          <a:p>
            <a:pPr lvl="1"/>
            <a:r>
              <a:rPr lang="en-US" sz="2000" dirty="0" smtClean="0"/>
              <a:t>Cumulative Impacts – The “Affected Environment” discussion must include reasonably foreseeable environmental trends and planned actions in the areas.</a:t>
            </a:r>
          </a:p>
          <a:p>
            <a:r>
              <a:rPr lang="en-US" sz="2400" dirty="0" smtClean="0"/>
              <a:t>Emphasis on Tribal Coordination </a:t>
            </a:r>
            <a:r>
              <a:rPr lang="en-US" sz="2400" b="0" dirty="0" smtClean="0"/>
              <a:t>– </a:t>
            </a:r>
            <a:r>
              <a:rPr lang="en-US" sz="2000" b="0" dirty="0" smtClean="0"/>
              <a:t>includes ‘Tribal’ in all locations where ‘State’ is mentioned.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Definitions &amp; Characterizations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Alternatives</a:t>
            </a:r>
          </a:p>
          <a:p>
            <a:pPr lvl="1"/>
            <a:r>
              <a:rPr lang="en-US" sz="2000" b="0" dirty="0" smtClean="0"/>
              <a:t>Removes </a:t>
            </a:r>
            <a:r>
              <a:rPr lang="en-US" sz="2000" b="0" dirty="0"/>
              <a:t>the requirement for agencies to include </a:t>
            </a:r>
            <a:r>
              <a:rPr lang="en-US" sz="2000" b="0" dirty="0" smtClean="0"/>
              <a:t>reasonable alternatives </a:t>
            </a:r>
            <a:r>
              <a:rPr lang="en-US" sz="2000" b="0" dirty="0"/>
              <a:t>not within the jurisdiction of the lead </a:t>
            </a:r>
            <a:r>
              <a:rPr lang="en-US" sz="2000" b="0" dirty="0" smtClean="0"/>
              <a:t>agency</a:t>
            </a:r>
          </a:p>
          <a:p>
            <a:pPr lvl="1"/>
            <a:r>
              <a:rPr lang="en-US" sz="2000" b="0" dirty="0" smtClean="0"/>
              <a:t>Adds the requirement </a:t>
            </a:r>
            <a:r>
              <a:rPr lang="en-US" sz="2000" b="0" dirty="0"/>
              <a:t>to limit consideration to a reasonable number of </a:t>
            </a:r>
            <a:r>
              <a:rPr lang="en-US" sz="2000" b="0" dirty="0" smtClean="0"/>
              <a:t>alternatives</a:t>
            </a:r>
            <a:endParaRPr lang="en-US" sz="2000" dirty="0" smtClean="0"/>
          </a:p>
          <a:p>
            <a:r>
              <a:rPr lang="en-US" sz="2400" dirty="0" smtClean="0"/>
              <a:t>Environmental Consequences</a:t>
            </a:r>
          </a:p>
          <a:p>
            <a:pPr lvl="1"/>
            <a:r>
              <a:rPr lang="en-US" sz="2000" dirty="0" smtClean="0"/>
              <a:t>Include, where applicable, economic and technical considerations, including the economic benefits of the proposed action, in the discussion</a:t>
            </a: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2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025045"/>
            <a:ext cx="8050213" cy="4391025"/>
          </a:xfrm>
        </p:spPr>
        <p:txBody>
          <a:bodyPr/>
          <a:lstStyle/>
          <a:p>
            <a:r>
              <a:rPr lang="en-US" b="0" dirty="0"/>
              <a:t>Airport consultants are important stakeholders in each of these efforts. Here are some </a:t>
            </a:r>
            <a:r>
              <a:rPr lang="en-US" b="0" dirty="0" smtClean="0"/>
              <a:t>best practices </a:t>
            </a:r>
            <a:r>
              <a:rPr lang="en-US" b="0" dirty="0"/>
              <a:t>that the FAA is increasingly focused </a:t>
            </a:r>
            <a:r>
              <a:rPr lang="en-US" b="0" dirty="0" smtClean="0"/>
              <a:t>on:</a:t>
            </a:r>
          </a:p>
          <a:p>
            <a:pPr lvl="1"/>
            <a:r>
              <a:rPr lang="en-US" b="0" dirty="0" smtClean="0"/>
              <a:t>Articulate </a:t>
            </a:r>
            <a:r>
              <a:rPr lang="en-US" b="0" dirty="0"/>
              <a:t>these new requirements to airport sponsors whenever appropriate.</a:t>
            </a:r>
          </a:p>
          <a:p>
            <a:pPr lvl="1"/>
            <a:r>
              <a:rPr lang="en-US" b="0" dirty="0" smtClean="0"/>
              <a:t>Ensure </a:t>
            </a:r>
            <a:r>
              <a:rPr lang="en-US" b="0" dirty="0"/>
              <a:t>these concepts are front of mind during the RFQ, RFP, and crucially, SOW stages</a:t>
            </a:r>
            <a:r>
              <a:rPr lang="en-US" b="0" dirty="0" smtClean="0"/>
              <a:t>.</a:t>
            </a:r>
          </a:p>
          <a:p>
            <a:pPr lvl="1"/>
            <a:r>
              <a:rPr lang="en-US" b="1" dirty="0"/>
              <a:t>Definitively completing the planning process before kicking off an environmental effort.</a:t>
            </a:r>
          </a:p>
          <a:p>
            <a:pPr lvl="1"/>
            <a:endParaRPr lang="en-US" b="0" dirty="0"/>
          </a:p>
          <a:p>
            <a:pPr lvl="2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0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197574"/>
            <a:ext cx="8050213" cy="4391025"/>
          </a:xfrm>
        </p:spPr>
        <p:txBody>
          <a:bodyPr/>
          <a:lstStyle/>
          <a:p>
            <a:pPr lvl="1"/>
            <a:r>
              <a:rPr lang="en-US" b="1" dirty="0"/>
              <a:t>E</a:t>
            </a:r>
            <a:r>
              <a:rPr lang="en-US" b="1" dirty="0" smtClean="0"/>
              <a:t>liminate </a:t>
            </a:r>
            <a:r>
              <a:rPr lang="en-US" b="1" dirty="0"/>
              <a:t>interim deliverables </a:t>
            </a:r>
            <a:r>
              <a:rPr lang="en-US" dirty="0"/>
              <a:t>from environmental review </a:t>
            </a:r>
            <a:r>
              <a:rPr lang="en-US" dirty="0" smtClean="0"/>
              <a:t>processes such as pre‐draft, preliminary </a:t>
            </a:r>
            <a:r>
              <a:rPr lang="en-US" dirty="0"/>
              <a:t>“technical reports</a:t>
            </a:r>
            <a:r>
              <a:rPr lang="en-US" dirty="0" smtClean="0"/>
              <a:t>”. Instead,</a:t>
            </a:r>
            <a:r>
              <a:rPr lang="en-US" b="0" dirty="0" smtClean="0"/>
              <a:t> directly write environmental consequences chapters.</a:t>
            </a:r>
          </a:p>
          <a:p>
            <a:pPr lvl="1"/>
            <a:r>
              <a:rPr lang="en-US" dirty="0" smtClean="0"/>
              <a:t>Develop and </a:t>
            </a:r>
            <a:r>
              <a:rPr lang="en-US" b="1" dirty="0" smtClean="0"/>
              <a:t>strictly manage schedules </a:t>
            </a:r>
            <a:r>
              <a:rPr lang="en-US" dirty="0" smtClean="0"/>
              <a:t>within the prescribed time limits.  Use </a:t>
            </a:r>
            <a:r>
              <a:rPr lang="en-US" b="1" dirty="0" smtClean="0"/>
              <a:t>concurrent </a:t>
            </a:r>
            <a:r>
              <a:rPr lang="en-US" b="1" dirty="0"/>
              <a:t>verses sequential </a:t>
            </a:r>
            <a:r>
              <a:rPr lang="en-US" b="1" dirty="0" smtClean="0"/>
              <a:t>reviews</a:t>
            </a:r>
            <a:r>
              <a:rPr lang="en-US" b="0" dirty="0" smtClean="0"/>
              <a:t>. </a:t>
            </a:r>
          </a:p>
          <a:p>
            <a:pPr lvl="1"/>
            <a:r>
              <a:rPr lang="en-US" b="0" dirty="0" smtClean="0"/>
              <a:t>If </a:t>
            </a:r>
            <a:r>
              <a:rPr lang="en-US" b="0" dirty="0"/>
              <a:t>there is </a:t>
            </a:r>
            <a:r>
              <a:rPr lang="en-US" b="0" dirty="0" smtClean="0"/>
              <a:t>a reason </a:t>
            </a:r>
            <a:r>
              <a:rPr lang="en-US" b="0" dirty="0"/>
              <a:t>an airport </a:t>
            </a:r>
            <a:r>
              <a:rPr lang="en-US" b="1" dirty="0"/>
              <a:t>needs longer than </a:t>
            </a:r>
            <a:r>
              <a:rPr lang="en-US" b="1" dirty="0" smtClean="0"/>
              <a:t>time limits</a:t>
            </a:r>
            <a:r>
              <a:rPr lang="en-US" b="0" dirty="0" smtClean="0"/>
              <a:t> allow, </a:t>
            </a:r>
            <a:r>
              <a:rPr lang="en-US" b="0" dirty="0"/>
              <a:t>that should be supportable and </a:t>
            </a:r>
            <a:r>
              <a:rPr lang="en-US" b="0" dirty="0" smtClean="0"/>
              <a:t>articulated in writing up‐front.  This must be </a:t>
            </a:r>
            <a:r>
              <a:rPr lang="en-US" b="1" dirty="0" smtClean="0"/>
              <a:t>approved at the highest agency level prior starting any environmental effort.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1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dirty="0" smtClean="0"/>
              <a:t>Consultants should use </a:t>
            </a:r>
            <a:r>
              <a:rPr lang="en-US" b="1" dirty="0" smtClean="0"/>
              <a:t>technical </a:t>
            </a:r>
            <a:r>
              <a:rPr lang="en-US" b="1" dirty="0"/>
              <a:t>editing </a:t>
            </a:r>
            <a:r>
              <a:rPr lang="en-US" b="0" dirty="0" smtClean="0"/>
              <a:t>capabilities… </a:t>
            </a:r>
            <a:r>
              <a:rPr lang="en-US" b="1" dirty="0" smtClean="0"/>
              <a:t>with a focus </a:t>
            </a:r>
            <a:r>
              <a:rPr lang="en-US" b="1" dirty="0"/>
              <a:t>on </a:t>
            </a:r>
            <a:r>
              <a:rPr lang="en-US" b="1" dirty="0" smtClean="0"/>
              <a:t>brevity</a:t>
            </a:r>
            <a:r>
              <a:rPr lang="en-US" b="0" dirty="0" smtClean="0"/>
              <a:t>. </a:t>
            </a:r>
            <a:r>
              <a:rPr lang="en-US" b="0" dirty="0"/>
              <a:t>Paring down what </a:t>
            </a:r>
            <a:r>
              <a:rPr lang="en-US" b="0" dirty="0" smtClean="0"/>
              <a:t>would normally </a:t>
            </a:r>
            <a:r>
              <a:rPr lang="en-US" b="0" dirty="0"/>
              <a:t>be a longer technical document to a </a:t>
            </a:r>
            <a:r>
              <a:rPr lang="en-US" b="1" dirty="0"/>
              <a:t>succinct, high quality, focused </a:t>
            </a:r>
            <a:r>
              <a:rPr lang="en-US" b="1" dirty="0" smtClean="0"/>
              <a:t>analysis </a:t>
            </a:r>
            <a:r>
              <a:rPr lang="en-US" b="1" dirty="0"/>
              <a:t>understandable to the public </a:t>
            </a:r>
            <a:r>
              <a:rPr lang="en-US" b="0" dirty="0" smtClean="0"/>
              <a:t>requires skill</a:t>
            </a:r>
            <a:r>
              <a:rPr lang="en-US" b="0" dirty="0"/>
              <a:t>. </a:t>
            </a:r>
            <a:r>
              <a:rPr lang="en-US" b="0" dirty="0" smtClean="0"/>
              <a:t>Include </a:t>
            </a:r>
            <a:r>
              <a:rPr lang="en-US" b="0" dirty="0"/>
              <a:t>these capabilities during the proposal stage </a:t>
            </a:r>
            <a:r>
              <a:rPr lang="en-US" b="0" dirty="0" smtClean="0"/>
              <a:t>and ensure </a:t>
            </a:r>
            <a:r>
              <a:rPr lang="en-US" b="0" dirty="0"/>
              <a:t>it is a key part of environmental workflow.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8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Calibri" panose="020F0502020204030204" pitchFamily="34" charset="0"/>
              </a:rPr>
              <a:t>The DOT/FAA has 12-months </a:t>
            </a:r>
            <a:r>
              <a:rPr lang="en-US" dirty="0">
                <a:ea typeface="Calibri" panose="020F0502020204030204" pitchFamily="34" charset="0"/>
              </a:rPr>
              <a:t>to </a:t>
            </a:r>
            <a:r>
              <a:rPr lang="en-US" dirty="0" smtClean="0">
                <a:ea typeface="Calibri" panose="020F0502020204030204" pitchFamily="34" charset="0"/>
              </a:rPr>
              <a:t>implement and update NEPA Procedures. </a:t>
            </a:r>
            <a:r>
              <a:rPr lang="en-US" dirty="0">
                <a:ea typeface="Calibri" panose="020F0502020204030204" pitchFamily="34" charset="0"/>
              </a:rPr>
              <a:t>More to come.</a:t>
            </a:r>
            <a:endParaRPr lang="en-US" dirty="0"/>
          </a:p>
          <a:p>
            <a:r>
              <a:rPr lang="en-US" dirty="0" smtClean="0"/>
              <a:t>CEQ has 30 days to review DOT/FAA submissions.</a:t>
            </a:r>
          </a:p>
          <a:p>
            <a:r>
              <a:rPr lang="en-US" dirty="0" smtClean="0"/>
              <a:t>Requires publication in the Federal Register for public notice.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of CEQ Regulations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CEQ – Council on Environmental Quality</a:t>
            </a:r>
          </a:p>
          <a:p>
            <a:r>
              <a:rPr lang="en-US" b="0" dirty="0" smtClean="0"/>
              <a:t>CEQ published the Notice of Proposed Rulemaking January 10 </a:t>
            </a:r>
          </a:p>
          <a:p>
            <a:r>
              <a:rPr lang="en-US" b="0" dirty="0" smtClean="0"/>
              <a:t>Received more than 1.1 million comments</a:t>
            </a:r>
          </a:p>
          <a:p>
            <a:r>
              <a:rPr lang="en-US" b="0" dirty="0" smtClean="0"/>
              <a:t>July 15, 2020 CEQ issued the final rule</a:t>
            </a:r>
          </a:p>
          <a:p>
            <a:r>
              <a:rPr lang="en-US" sz="3600" dirty="0" smtClean="0"/>
              <a:t>The regulations became effective September 14, 2020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53306"/>
            <a:ext cx="8050213" cy="5095875"/>
          </a:xfrm>
        </p:spPr>
        <p:txBody>
          <a:bodyPr/>
          <a:lstStyle/>
          <a:p>
            <a:r>
              <a:rPr lang="en-US" sz="2000" b="0" dirty="0"/>
              <a:t>Many of the changes are with regard to </a:t>
            </a:r>
            <a:r>
              <a:rPr lang="en-US" sz="2000" b="0" dirty="0" smtClean="0"/>
              <a:t>Environmental Impact Statements (EIS), which </a:t>
            </a:r>
            <a:r>
              <a:rPr lang="en-US" sz="2000" b="0" dirty="0"/>
              <a:t>we have not completed in ACE for over </a:t>
            </a:r>
            <a:r>
              <a:rPr lang="en-US" sz="2000" b="0" dirty="0" smtClean="0"/>
              <a:t>20-years. However, </a:t>
            </a:r>
            <a:r>
              <a:rPr lang="en-US" sz="2000" b="0" dirty="0"/>
              <a:t>of note to us here in the Central Region regarding </a:t>
            </a:r>
            <a:r>
              <a:rPr lang="en-US" sz="2000" b="0" dirty="0" smtClean="0"/>
              <a:t>Environmental Assessments (EA), </a:t>
            </a:r>
            <a:r>
              <a:rPr lang="en-US" sz="2000" b="0" dirty="0"/>
              <a:t>the amended regulations require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Streamlining</a:t>
            </a:r>
            <a:r>
              <a:rPr lang="en-US" sz="2000" dirty="0" smtClean="0"/>
              <a:t> </a:t>
            </a:r>
          </a:p>
          <a:p>
            <a:pPr lvl="2"/>
            <a:r>
              <a:rPr lang="en-US" sz="1400" dirty="0" smtClean="0"/>
              <a:t>Page and Time limits</a:t>
            </a:r>
          </a:p>
          <a:p>
            <a:pPr lvl="2"/>
            <a:r>
              <a:rPr lang="en-US" sz="1400" dirty="0" smtClean="0"/>
              <a:t>Scoping</a:t>
            </a:r>
          </a:p>
          <a:p>
            <a:pPr lvl="1"/>
            <a:r>
              <a:rPr lang="en-US" sz="2000" b="1" dirty="0" smtClean="0"/>
              <a:t>NEPA Procedures and Process</a:t>
            </a:r>
          </a:p>
          <a:p>
            <a:pPr lvl="2"/>
            <a:r>
              <a:rPr lang="en-US" sz="1400" dirty="0" smtClean="0"/>
              <a:t>Agency Supervision		▪   Disclosure Statement</a:t>
            </a:r>
          </a:p>
          <a:p>
            <a:pPr lvl="2"/>
            <a:r>
              <a:rPr lang="en-US" sz="1400" dirty="0" smtClean="0"/>
              <a:t>Cumulative impacts/effects	▪   Schedule / Permitting Dashboard</a:t>
            </a:r>
          </a:p>
          <a:p>
            <a:pPr lvl="1"/>
            <a:r>
              <a:rPr lang="en-US" sz="2000" b="1" dirty="0" smtClean="0"/>
              <a:t>Definitions/Characterization</a:t>
            </a:r>
          </a:p>
          <a:p>
            <a:pPr lvl="2"/>
            <a:r>
              <a:rPr lang="en-US" sz="1400" dirty="0" smtClean="0"/>
              <a:t>Effects (Cumulative, Indirect, and Direct)</a:t>
            </a:r>
            <a:endParaRPr lang="en-US" sz="1400" dirty="0"/>
          </a:p>
          <a:p>
            <a:pPr lvl="2"/>
            <a:r>
              <a:rPr lang="en-US" sz="1400" dirty="0" smtClean="0"/>
              <a:t>Alternatives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Streamlining: A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425102"/>
            <a:ext cx="8345510" cy="40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times.in/wp-content/uploads/2019/01/books-2-compres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45" y="1725839"/>
            <a:ext cx="3139168" cy="31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– Page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80321"/>
            <a:ext cx="5092700" cy="4391025"/>
          </a:xfrm>
        </p:spPr>
        <p:txBody>
          <a:bodyPr/>
          <a:lstStyle/>
          <a:p>
            <a:r>
              <a:rPr lang="en-US" sz="2400" dirty="0" smtClean="0"/>
              <a:t>EA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text of an environmental assessment shall be </a:t>
            </a:r>
            <a:r>
              <a:rPr lang="en-US" b="1" i="1" dirty="0"/>
              <a:t>no more than 75 pages,</a:t>
            </a:r>
            <a:r>
              <a:rPr lang="en-US" dirty="0"/>
              <a:t> not including </a:t>
            </a:r>
            <a:r>
              <a:rPr lang="en-US" dirty="0" smtClean="0"/>
              <a:t>appendices.</a:t>
            </a:r>
          </a:p>
          <a:p>
            <a:pPr marL="400050"/>
            <a:r>
              <a:rPr lang="en-US" sz="2400" dirty="0" smtClean="0"/>
              <a:t>EIS</a:t>
            </a:r>
          </a:p>
          <a:p>
            <a:pPr lvl="1"/>
            <a:r>
              <a:rPr lang="en-US" dirty="0" smtClean="0"/>
              <a:t>The text of final environmental impact statements shall be </a:t>
            </a:r>
            <a:r>
              <a:rPr lang="en-US" b="1" i="1" dirty="0" smtClean="0"/>
              <a:t>150 pages or fewer</a:t>
            </a:r>
            <a:r>
              <a:rPr lang="en-US" dirty="0" smtClean="0"/>
              <a:t> and for proposals of unusual scope or complexity shall be 300 pages or fewer.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878059" y="4865007"/>
            <a:ext cx="25402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Source: </a:t>
            </a:r>
            <a:r>
              <a:rPr lang="en-US" sz="1200" b="1" dirty="0" err="1" smtClean="0">
                <a:solidFill>
                  <a:srgbClr val="C0C0C0"/>
                </a:solidFill>
              </a:rPr>
              <a:t>EDTimes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– Time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165099"/>
            <a:ext cx="8050213" cy="4391025"/>
          </a:xfrm>
        </p:spPr>
        <p:txBody>
          <a:bodyPr/>
          <a:lstStyle/>
          <a:p>
            <a:r>
              <a:rPr lang="en-US" sz="2400" b="1" dirty="0" smtClean="0"/>
              <a:t>EA</a:t>
            </a:r>
          </a:p>
          <a:p>
            <a:pPr lvl="1"/>
            <a:r>
              <a:rPr lang="en-US" dirty="0" smtClean="0"/>
              <a:t>Complete environmental assessments </a:t>
            </a:r>
            <a:r>
              <a:rPr lang="en-US" b="1" i="1" dirty="0" smtClean="0"/>
              <a:t>within 1 year</a:t>
            </a:r>
            <a:r>
              <a:rPr lang="en-US" dirty="0" smtClean="0"/>
              <a:t>. One year is measured from the date of agency decision to prepare an environmental assessment to the publication of a FONSI or determination to prepare an EIS.		</a:t>
            </a:r>
          </a:p>
          <a:p>
            <a:r>
              <a:rPr lang="en-US" sz="2400" b="1" dirty="0" smtClean="0"/>
              <a:t>EIS</a:t>
            </a:r>
          </a:p>
          <a:p>
            <a:pPr marL="800100" lvl="1"/>
            <a:r>
              <a:rPr lang="en-US" dirty="0" smtClean="0"/>
              <a:t>Complete </a:t>
            </a:r>
            <a:r>
              <a:rPr lang="en-US" dirty="0"/>
              <a:t>environmental impact statements</a:t>
            </a:r>
            <a:r>
              <a:rPr lang="en-US" b="1" i="1" dirty="0"/>
              <a:t> within 2 </a:t>
            </a:r>
            <a:r>
              <a:rPr lang="en-US" b="1" i="1" dirty="0" smtClean="0"/>
              <a:t>years. </a:t>
            </a:r>
            <a:r>
              <a:rPr lang="en-US" dirty="0" smtClean="0"/>
              <a:t>Two </a:t>
            </a:r>
            <a:r>
              <a:rPr lang="en-US" dirty="0"/>
              <a:t>years is measured from the date of NOI to the date the ROD is signed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– Exceeding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243430"/>
            <a:ext cx="8050213" cy="4391025"/>
          </a:xfrm>
        </p:spPr>
        <p:txBody>
          <a:bodyPr/>
          <a:lstStyle/>
          <a:p>
            <a:r>
              <a:rPr lang="en-US" sz="2400" b="0" dirty="0">
                <a:latin typeface="+mj-lt"/>
                <a:ea typeface="Calibri" panose="020F0502020204030204" pitchFamily="34" charset="0"/>
              </a:rPr>
              <a:t>Please note that these 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are not negotiable </a:t>
            </a:r>
            <a:r>
              <a:rPr lang="en-US" sz="2400" b="0" dirty="0">
                <a:latin typeface="+mj-lt"/>
                <a:ea typeface="Calibri" panose="020F0502020204030204" pitchFamily="34" charset="0"/>
              </a:rPr>
              <a:t>and the very high bar needed to approve exceeding Page or Time limits. </a:t>
            </a:r>
            <a:endParaRPr lang="en-US" sz="2400" b="0" dirty="0" smtClean="0">
              <a:latin typeface="+mj-lt"/>
              <a:ea typeface="Calibri" panose="020F0502020204030204" pitchFamily="34" charset="0"/>
            </a:endParaRPr>
          </a:p>
          <a:p>
            <a:endParaRPr lang="en-US" sz="2400" b="0" dirty="0" smtClean="0">
              <a:latin typeface="+mj-lt"/>
            </a:endParaRPr>
          </a:p>
          <a:p>
            <a:r>
              <a:rPr lang="en-US" sz="2400" b="0" dirty="0" smtClean="0">
                <a:latin typeface="+mj-lt"/>
              </a:rPr>
              <a:t>Limits </a:t>
            </a:r>
            <a:r>
              <a:rPr lang="en-US" sz="2400" dirty="0" smtClean="0">
                <a:latin typeface="+mj-lt"/>
              </a:rPr>
              <a:t>cannot be exceeded unless approved by a “senior </a:t>
            </a:r>
            <a:r>
              <a:rPr lang="en-US" sz="2400" dirty="0">
                <a:latin typeface="+mj-lt"/>
              </a:rPr>
              <a:t>agency </a:t>
            </a:r>
            <a:r>
              <a:rPr lang="en-US" sz="2400" dirty="0" smtClean="0">
                <a:latin typeface="+mj-lt"/>
              </a:rPr>
              <a:t>official” </a:t>
            </a:r>
            <a:r>
              <a:rPr lang="en-US" sz="2400" b="0" dirty="0">
                <a:latin typeface="+mj-lt"/>
              </a:rPr>
              <a:t>of the lead agency </a:t>
            </a:r>
            <a:r>
              <a:rPr lang="en-US" sz="2400" b="0" dirty="0" smtClean="0">
                <a:latin typeface="+mj-lt"/>
              </a:rPr>
              <a:t>in </a:t>
            </a:r>
            <a:r>
              <a:rPr lang="en-US" sz="2400" b="0" dirty="0">
                <a:latin typeface="+mj-lt"/>
              </a:rPr>
              <a:t>writing and establishes a new </a:t>
            </a:r>
            <a:r>
              <a:rPr lang="en-US" sz="2400" b="0" dirty="0" smtClean="0">
                <a:latin typeface="+mj-lt"/>
              </a:rPr>
              <a:t>page/time limit</a:t>
            </a:r>
          </a:p>
          <a:p>
            <a:endParaRPr lang="en-US" sz="2400" b="0" dirty="0" smtClean="0">
              <a:latin typeface="+mj-lt"/>
              <a:ea typeface="Calibri" panose="020F0502020204030204" pitchFamily="34" charset="0"/>
            </a:endParaRPr>
          </a:p>
          <a:p>
            <a:r>
              <a:rPr lang="en-US" sz="2400" b="0" dirty="0" smtClean="0">
                <a:latin typeface="+mj-lt"/>
                <a:ea typeface="Calibri" panose="020F0502020204030204" pitchFamily="34" charset="0"/>
              </a:rPr>
              <a:t>The </a:t>
            </a:r>
            <a:r>
              <a:rPr lang="en-US" sz="2400" b="0" dirty="0">
                <a:latin typeface="+mj-lt"/>
                <a:ea typeface="Calibri" panose="020F0502020204030204" pitchFamily="34" charset="0"/>
              </a:rPr>
              <a:t>“senior agency official” </a:t>
            </a:r>
            <a:r>
              <a:rPr lang="en-US" sz="2400" b="0" dirty="0" smtClean="0">
                <a:latin typeface="+mj-lt"/>
                <a:ea typeface="Calibri" panose="020F0502020204030204" pitchFamily="34" charset="0"/>
              </a:rPr>
              <a:t>will be either the </a:t>
            </a:r>
            <a:r>
              <a:rPr lang="en-US" sz="2400" b="0" dirty="0">
                <a:latin typeface="+mj-lt"/>
                <a:ea typeface="Calibri" panose="020F0502020204030204" pitchFamily="34" charset="0"/>
              </a:rPr>
              <a:t>FAA Administrator </a:t>
            </a:r>
            <a:r>
              <a:rPr lang="en-US" sz="2400" b="0" dirty="0" smtClean="0">
                <a:latin typeface="+mj-lt"/>
                <a:ea typeface="Calibri" panose="020F0502020204030204" pitchFamily="34" charset="0"/>
              </a:rPr>
              <a:t>(EA) or the DOT Secretary (EIS).</a:t>
            </a:r>
            <a:endParaRPr lang="en-US" sz="24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0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- Scoping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180322"/>
            <a:ext cx="8050213" cy="4391025"/>
          </a:xfrm>
        </p:spPr>
        <p:txBody>
          <a:bodyPr/>
          <a:lstStyle/>
          <a:p>
            <a:r>
              <a:rPr lang="en-US" dirty="0" smtClean="0"/>
              <a:t>Scoping</a:t>
            </a:r>
          </a:p>
          <a:p>
            <a:pPr lvl="1"/>
            <a:r>
              <a:rPr lang="en-US" dirty="0" smtClean="0"/>
              <a:t>Begin as soon as practicable after the proposal for action is sufficiently developed for agency consideration (</a:t>
            </a:r>
            <a:r>
              <a:rPr lang="en-US" b="1" dirty="0" smtClean="0"/>
              <a:t>after “planning” is complete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ALP is approved</a:t>
            </a:r>
          </a:p>
          <a:p>
            <a:pPr lvl="2"/>
            <a:r>
              <a:rPr lang="en-US" dirty="0" smtClean="0"/>
              <a:t>Proposed Action(s)</a:t>
            </a:r>
          </a:p>
          <a:p>
            <a:pPr lvl="2"/>
            <a:r>
              <a:rPr lang="en-US" dirty="0" smtClean="0"/>
              <a:t>Connected Action(s)</a:t>
            </a:r>
          </a:p>
          <a:p>
            <a:pPr lvl="1"/>
            <a:r>
              <a:rPr lang="en-US" dirty="0" smtClean="0"/>
              <a:t>Scoping may include appropriate pre-application procedures or work conducted prior to NEPA start (</a:t>
            </a:r>
            <a:r>
              <a:rPr lang="en-US" b="1" dirty="0" smtClean="0"/>
              <a:t>may complete some actions under “planning”</a:t>
            </a:r>
            <a:r>
              <a:rPr lang="en-US" dirty="0" smtClean="0"/>
              <a:t>, i.e. environmental overview, cultural resource survey, biological assessment, wetland delineation)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NEPA Procedures and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333954"/>
            <a:ext cx="8050213" cy="4740275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290" y="1159783"/>
            <a:ext cx="81955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/>
              <a:t>Documents prepared under agency </a:t>
            </a:r>
            <a:r>
              <a:rPr lang="en-US" sz="2800" b="1" dirty="0" smtClean="0"/>
              <a:t>supervision</a:t>
            </a:r>
          </a:p>
          <a:p>
            <a:pPr marL="800100" lvl="1" indent="-342900">
              <a:buFont typeface="Arial" panose="020B0604020202020204" pitchFamily="34" charset="0"/>
              <a:buChar char="─"/>
            </a:pPr>
            <a:r>
              <a:rPr lang="en-US" dirty="0" smtClean="0"/>
              <a:t>EAs prepared by applicants and contractors must be </a:t>
            </a:r>
            <a:r>
              <a:rPr lang="en-US" b="1" dirty="0" smtClean="0"/>
              <a:t>prepared under the supervision of the agency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─"/>
            </a:pPr>
            <a:r>
              <a:rPr lang="en-US" dirty="0" smtClean="0"/>
              <a:t>The </a:t>
            </a:r>
            <a:r>
              <a:rPr lang="en-US" dirty="0"/>
              <a:t>revised CEQ regulation provides further </a:t>
            </a:r>
            <a:r>
              <a:rPr lang="en-US" b="1" dirty="0"/>
              <a:t>emphasis on the need for early and frequent coordination</a:t>
            </a:r>
            <a:r>
              <a:rPr lang="en-US" dirty="0"/>
              <a:t>. This coordination can provide the opportunity for FAA to provide guidance on an EA’s scope, quality of consultant, analyses and contents</a:t>
            </a:r>
            <a:r>
              <a:rPr lang="en-US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13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1026</Words>
  <Application>Microsoft Office PowerPoint</Application>
  <PresentationFormat>On-screen Show (4:3)</PresentationFormat>
  <Paragraphs>120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 Medium</vt:lpstr>
      <vt:lpstr>Times New Roman</vt:lpstr>
      <vt:lpstr>1_Custom Design</vt:lpstr>
      <vt:lpstr>2_Custom Design</vt:lpstr>
      <vt:lpstr>4-States Technical Workshop</vt:lpstr>
      <vt:lpstr>Update of CEQ Regulations</vt:lpstr>
      <vt:lpstr>Summary of changes</vt:lpstr>
      <vt:lpstr>Streamlining: A Timeline</vt:lpstr>
      <vt:lpstr>Streamlining – Page Limits</vt:lpstr>
      <vt:lpstr>Streamlining – Time Limits</vt:lpstr>
      <vt:lpstr>Streamlining – Exceeding Limits</vt:lpstr>
      <vt:lpstr>Streamlining - Scoping</vt:lpstr>
      <vt:lpstr>NEPA Procedures and Process</vt:lpstr>
      <vt:lpstr>NEPA Procedures and Process</vt:lpstr>
      <vt:lpstr>NEPA Procedures and Process</vt:lpstr>
      <vt:lpstr>Definitions &amp; Characterizations</vt:lpstr>
      <vt:lpstr>Definitions &amp; Characterizations cont.</vt:lpstr>
      <vt:lpstr>Best Practices</vt:lpstr>
      <vt:lpstr>Best Practices cont.</vt:lpstr>
      <vt:lpstr>Best Practices cont.</vt:lpstr>
      <vt:lpstr>What’s Next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Tener, Scott (FAA)</cp:lastModifiedBy>
  <cp:revision>222</cp:revision>
  <dcterms:created xsi:type="dcterms:W3CDTF">2005-01-28T20:32:53Z</dcterms:created>
  <dcterms:modified xsi:type="dcterms:W3CDTF">2020-12-01T21:19:08Z</dcterms:modified>
</cp:coreProperties>
</file>